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7010400" cy="92964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jB4hJMOVmCdiRjR2XlGWWvkr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400C1D-A891-49F6-9570-68FF78496F1B}">
  <a:tblStyle styleId="{2E400C1D-A891-49F6-9570-68FF78496F1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 b="off" i="off"/>
      <a:tcStyle>
        <a:fill>
          <a:solidFill>
            <a:srgbClr val="FFE2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E2CD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8B31A37-8204-4294-BFBD-57F0E61151E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135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407988" y="696913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e979d7ae4_0_23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ae979d7ae4_0_23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ae979d7ae4_0_23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e979d7ae4_0_35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ae979d7ae4_0_35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ae979d7ae4_0_35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407988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 txBox="1"/>
          <p:nvPr>
            <p:ph idx="12" type="sldNum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/>
          <p:nvPr>
            <p:ph type="ctrTitle"/>
          </p:nvPr>
        </p:nvSpPr>
        <p:spPr>
          <a:xfrm>
            <a:off x="2901200" y="2600133"/>
            <a:ext cx="6389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2725600" y="4939533"/>
            <a:ext cx="6740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1239303" y="581577"/>
            <a:ext cx="3662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41" name="Google Shape;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371898" y="552066"/>
            <a:ext cx="10168735" cy="38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6429887" y="-469214"/>
            <a:ext cx="12413059" cy="469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idx="1" type="subTitle"/>
          </p:nvPr>
        </p:nvSpPr>
        <p:spPr>
          <a:xfrm>
            <a:off x="1251333" y="2359433"/>
            <a:ext cx="3828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6271167" y="1212800"/>
            <a:ext cx="4625100" cy="4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3"/>
          <p:cNvSpPr txBox="1"/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1251333" y="1661367"/>
            <a:ext cx="95628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type="title"/>
          </p:nvPr>
        </p:nvSpPr>
        <p:spPr>
          <a:xfrm>
            <a:off x="4717996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" type="subTitle"/>
          </p:nvPr>
        </p:nvSpPr>
        <p:spPr>
          <a:xfrm>
            <a:off x="4717996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7"/>
          <p:cNvSpPr txBox="1"/>
          <p:nvPr>
            <p:ph idx="2" type="title"/>
          </p:nvPr>
        </p:nvSpPr>
        <p:spPr>
          <a:xfrm>
            <a:off x="8038071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idx="3" type="subTitle"/>
          </p:nvPr>
        </p:nvSpPr>
        <p:spPr>
          <a:xfrm>
            <a:off x="8038071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27"/>
          <p:cNvSpPr txBox="1"/>
          <p:nvPr>
            <p:ph idx="4" type="title"/>
          </p:nvPr>
        </p:nvSpPr>
        <p:spPr>
          <a:xfrm>
            <a:off x="1397929" y="34874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7"/>
          <p:cNvSpPr txBox="1"/>
          <p:nvPr>
            <p:ph idx="5" type="subTitle"/>
          </p:nvPr>
        </p:nvSpPr>
        <p:spPr>
          <a:xfrm>
            <a:off x="1397929" y="41974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7"/>
          <p:cNvSpPr txBox="1"/>
          <p:nvPr>
            <p:ph idx="6" type="title"/>
          </p:nvPr>
        </p:nvSpPr>
        <p:spPr>
          <a:xfrm>
            <a:off x="1397933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7" type="title"/>
          </p:nvPr>
        </p:nvSpPr>
        <p:spPr>
          <a:xfrm>
            <a:off x="4718000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8" type="title"/>
          </p:nvPr>
        </p:nvSpPr>
        <p:spPr>
          <a:xfrm>
            <a:off x="8038067" y="2360933"/>
            <a:ext cx="275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2583117" y="3284233"/>
            <a:ext cx="31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" type="subTitle"/>
          </p:nvPr>
        </p:nvSpPr>
        <p:spPr>
          <a:xfrm>
            <a:off x="2583117" y="4197433"/>
            <a:ext cx="3186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2" type="title"/>
          </p:nvPr>
        </p:nvSpPr>
        <p:spPr>
          <a:xfrm>
            <a:off x="6422083" y="3284233"/>
            <a:ext cx="31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8"/>
          <p:cNvSpPr txBox="1"/>
          <p:nvPr>
            <p:ph idx="3" type="subTitle"/>
          </p:nvPr>
        </p:nvSpPr>
        <p:spPr>
          <a:xfrm>
            <a:off x="6422083" y="4197433"/>
            <a:ext cx="3186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4717996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29"/>
          <p:cNvSpPr txBox="1"/>
          <p:nvPr>
            <p:ph idx="1" type="subTitle"/>
          </p:nvPr>
        </p:nvSpPr>
        <p:spPr>
          <a:xfrm>
            <a:off x="4717996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29"/>
          <p:cNvSpPr txBox="1"/>
          <p:nvPr>
            <p:ph idx="2" type="title"/>
          </p:nvPr>
        </p:nvSpPr>
        <p:spPr>
          <a:xfrm>
            <a:off x="8038071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29"/>
          <p:cNvSpPr txBox="1"/>
          <p:nvPr>
            <p:ph idx="3" type="subTitle"/>
          </p:nvPr>
        </p:nvSpPr>
        <p:spPr>
          <a:xfrm>
            <a:off x="8038071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9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29"/>
          <p:cNvSpPr txBox="1"/>
          <p:nvPr>
            <p:ph idx="5" type="title"/>
          </p:nvPr>
        </p:nvSpPr>
        <p:spPr>
          <a:xfrm>
            <a:off x="1397929" y="3690633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9"/>
          <p:cNvSpPr txBox="1"/>
          <p:nvPr>
            <p:ph idx="6" type="subTitle"/>
          </p:nvPr>
        </p:nvSpPr>
        <p:spPr>
          <a:xfrm>
            <a:off x="1397929" y="4603833"/>
            <a:ext cx="2756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ctrTitle"/>
          </p:nvPr>
        </p:nvSpPr>
        <p:spPr>
          <a:xfrm>
            <a:off x="1698000" y="1825333"/>
            <a:ext cx="87960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3309200" y="3359367"/>
            <a:ext cx="5573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/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/>
          <p:nvPr>
            <p:ph type="title"/>
          </p:nvPr>
        </p:nvSpPr>
        <p:spPr>
          <a:xfrm>
            <a:off x="1251333" y="593367"/>
            <a:ext cx="6619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1" type="body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2" type="body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3" type="title"/>
          </p:nvPr>
        </p:nvSpPr>
        <p:spPr>
          <a:xfrm>
            <a:off x="1617999" y="2606833"/>
            <a:ext cx="4345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5"/>
          <p:cNvSpPr txBox="1"/>
          <p:nvPr>
            <p:ph idx="4" type="title"/>
          </p:nvPr>
        </p:nvSpPr>
        <p:spPr>
          <a:xfrm>
            <a:off x="6426799" y="2606833"/>
            <a:ext cx="4345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2" type="title"/>
          </p:nvPr>
        </p:nvSpPr>
        <p:spPr>
          <a:xfrm>
            <a:off x="11978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" type="subTitle"/>
          </p:nvPr>
        </p:nvSpPr>
        <p:spPr>
          <a:xfrm>
            <a:off x="11978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3" type="title"/>
          </p:nvPr>
        </p:nvSpPr>
        <p:spPr>
          <a:xfrm>
            <a:off x="37203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4" type="subTitle"/>
          </p:nvPr>
        </p:nvSpPr>
        <p:spPr>
          <a:xfrm>
            <a:off x="37203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idx="5" type="title"/>
          </p:nvPr>
        </p:nvSpPr>
        <p:spPr>
          <a:xfrm>
            <a:off x="62428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36"/>
          <p:cNvSpPr txBox="1"/>
          <p:nvPr>
            <p:ph idx="6" type="subTitle"/>
          </p:nvPr>
        </p:nvSpPr>
        <p:spPr>
          <a:xfrm>
            <a:off x="62428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7" type="title"/>
          </p:nvPr>
        </p:nvSpPr>
        <p:spPr>
          <a:xfrm>
            <a:off x="8765348" y="4070167"/>
            <a:ext cx="2228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6"/>
          <p:cNvSpPr txBox="1"/>
          <p:nvPr>
            <p:ph idx="8" type="subTitle"/>
          </p:nvPr>
        </p:nvSpPr>
        <p:spPr>
          <a:xfrm>
            <a:off x="8765352" y="4745117"/>
            <a:ext cx="2228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6662400" y="882457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idx="1" type="subTitle"/>
          </p:nvPr>
        </p:nvSpPr>
        <p:spPr>
          <a:xfrm>
            <a:off x="6548000" y="1687800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37"/>
          <p:cNvSpPr txBox="1"/>
          <p:nvPr>
            <p:ph idx="2" type="title"/>
          </p:nvPr>
        </p:nvSpPr>
        <p:spPr>
          <a:xfrm>
            <a:off x="6662400" y="2798924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7"/>
          <p:cNvSpPr txBox="1"/>
          <p:nvPr>
            <p:ph idx="3" type="subTitle"/>
          </p:nvPr>
        </p:nvSpPr>
        <p:spPr>
          <a:xfrm>
            <a:off x="6548000" y="3604267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37"/>
          <p:cNvSpPr txBox="1"/>
          <p:nvPr>
            <p:ph idx="4" type="title"/>
          </p:nvPr>
        </p:nvSpPr>
        <p:spPr>
          <a:xfrm>
            <a:off x="6662400" y="4715391"/>
            <a:ext cx="4212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5" type="subTitle"/>
          </p:nvPr>
        </p:nvSpPr>
        <p:spPr>
          <a:xfrm>
            <a:off x="6548000" y="5520733"/>
            <a:ext cx="44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/>
          <p:nvPr>
            <p:ph type="title"/>
          </p:nvPr>
        </p:nvSpPr>
        <p:spPr>
          <a:xfrm>
            <a:off x="4717996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8"/>
          <p:cNvSpPr txBox="1"/>
          <p:nvPr>
            <p:ph idx="1" type="subTitle"/>
          </p:nvPr>
        </p:nvSpPr>
        <p:spPr>
          <a:xfrm>
            <a:off x="4717997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2" type="title"/>
          </p:nvPr>
        </p:nvSpPr>
        <p:spPr>
          <a:xfrm>
            <a:off x="8038071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3" type="subTitle"/>
          </p:nvPr>
        </p:nvSpPr>
        <p:spPr>
          <a:xfrm>
            <a:off x="8038069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8"/>
          <p:cNvSpPr txBox="1"/>
          <p:nvPr>
            <p:ph idx="4"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5" type="title"/>
          </p:nvPr>
        </p:nvSpPr>
        <p:spPr>
          <a:xfrm>
            <a:off x="1397929" y="2424721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6" type="subTitle"/>
          </p:nvPr>
        </p:nvSpPr>
        <p:spPr>
          <a:xfrm>
            <a:off x="1397933" y="309968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7" type="title"/>
          </p:nvPr>
        </p:nvSpPr>
        <p:spPr>
          <a:xfrm>
            <a:off x="4717996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8" type="subTitle"/>
          </p:nvPr>
        </p:nvSpPr>
        <p:spPr>
          <a:xfrm>
            <a:off x="4717997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8"/>
          <p:cNvSpPr txBox="1"/>
          <p:nvPr>
            <p:ph idx="9" type="title"/>
          </p:nvPr>
        </p:nvSpPr>
        <p:spPr>
          <a:xfrm>
            <a:off x="8038071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8"/>
          <p:cNvSpPr txBox="1"/>
          <p:nvPr>
            <p:ph idx="13" type="subTitle"/>
          </p:nvPr>
        </p:nvSpPr>
        <p:spPr>
          <a:xfrm>
            <a:off x="8038069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8"/>
          <p:cNvSpPr txBox="1"/>
          <p:nvPr>
            <p:ph idx="14" type="title"/>
          </p:nvPr>
        </p:nvSpPr>
        <p:spPr>
          <a:xfrm>
            <a:off x="1397929" y="4433380"/>
            <a:ext cx="275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8"/>
          <p:cNvSpPr txBox="1"/>
          <p:nvPr>
            <p:ph idx="15" type="subTitle"/>
          </p:nvPr>
        </p:nvSpPr>
        <p:spPr>
          <a:xfrm>
            <a:off x="1397933" y="5108346"/>
            <a:ext cx="2756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/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9"/>
          <p:cNvSpPr txBox="1"/>
          <p:nvPr>
            <p:ph idx="2" type="title"/>
          </p:nvPr>
        </p:nvSpPr>
        <p:spPr>
          <a:xfrm>
            <a:off x="1784317" y="3146433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1" type="subTitle"/>
          </p:nvPr>
        </p:nvSpPr>
        <p:spPr>
          <a:xfrm>
            <a:off x="1784317" y="2284067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3" type="title"/>
          </p:nvPr>
        </p:nvSpPr>
        <p:spPr>
          <a:xfrm>
            <a:off x="1784317" y="5318600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4" type="subTitle"/>
          </p:nvPr>
        </p:nvSpPr>
        <p:spPr>
          <a:xfrm>
            <a:off x="1784317" y="4456234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9"/>
          <p:cNvSpPr txBox="1"/>
          <p:nvPr>
            <p:ph idx="5" type="title"/>
          </p:nvPr>
        </p:nvSpPr>
        <p:spPr>
          <a:xfrm>
            <a:off x="6770883" y="3146433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9"/>
          <p:cNvSpPr txBox="1"/>
          <p:nvPr>
            <p:ph idx="6" type="subTitle"/>
          </p:nvPr>
        </p:nvSpPr>
        <p:spPr>
          <a:xfrm>
            <a:off x="6770883" y="2284067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9"/>
          <p:cNvSpPr txBox="1"/>
          <p:nvPr>
            <p:ph idx="7" type="title"/>
          </p:nvPr>
        </p:nvSpPr>
        <p:spPr>
          <a:xfrm>
            <a:off x="6770883" y="5318600"/>
            <a:ext cx="3636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9"/>
          <p:cNvSpPr txBox="1"/>
          <p:nvPr>
            <p:ph idx="8" type="subTitle"/>
          </p:nvPr>
        </p:nvSpPr>
        <p:spPr>
          <a:xfrm>
            <a:off x="6770883" y="4456234"/>
            <a:ext cx="3636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0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1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1"/>
          <p:cNvSpPr txBox="1"/>
          <p:nvPr>
            <p:ph idx="1" type="subTitle"/>
          </p:nvPr>
        </p:nvSpPr>
        <p:spPr>
          <a:xfrm>
            <a:off x="1251333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/>
          <p:nvPr>
            <p:ph type="title"/>
          </p:nvPr>
        </p:nvSpPr>
        <p:spPr>
          <a:xfrm>
            <a:off x="2750400" y="3256067"/>
            <a:ext cx="6691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3"/>
          <p:cNvSpPr txBox="1"/>
          <p:nvPr>
            <p:ph idx="1" type="subTitle"/>
          </p:nvPr>
        </p:nvSpPr>
        <p:spPr>
          <a:xfrm>
            <a:off x="3862000" y="4521767"/>
            <a:ext cx="44679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 txBox="1"/>
          <p:nvPr>
            <p:ph type="title"/>
          </p:nvPr>
        </p:nvSpPr>
        <p:spPr>
          <a:xfrm>
            <a:off x="1233160" y="1013833"/>
            <a:ext cx="4091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44"/>
          <p:cNvSpPr txBox="1"/>
          <p:nvPr>
            <p:ph idx="1" type="subTitle"/>
          </p:nvPr>
        </p:nvSpPr>
        <p:spPr>
          <a:xfrm>
            <a:off x="1233167" y="2245700"/>
            <a:ext cx="4407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44"/>
          <p:cNvSpPr txBox="1"/>
          <p:nvPr/>
        </p:nvSpPr>
        <p:spPr>
          <a:xfrm>
            <a:off x="1233167" y="4760000"/>
            <a:ext cx="4407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3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3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5"/>
          <p:cNvSpPr txBox="1"/>
          <p:nvPr>
            <p:ph idx="1" type="body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6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46"/>
          <p:cNvSpPr txBox="1"/>
          <p:nvPr>
            <p:ph idx="1" type="body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1">
  <p:cSld name="CAPTION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5016893" y="4237000"/>
            <a:ext cx="4091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2" type="title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1" type="subTitle"/>
          </p:nvPr>
        </p:nvSpPr>
        <p:spPr>
          <a:xfrm>
            <a:off x="5016893" y="4960867"/>
            <a:ext cx="4091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1251333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2" type="body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7116233" y="1729500"/>
            <a:ext cx="3783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7116233" y="3458500"/>
            <a:ext cx="3783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indent="-36195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indent="-3619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indent="-3619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indent="-3619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indent="-3619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indent="-3619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indent="-3619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indent="-3619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ExtraBold"/>
              <a:buNone/>
              <a:defRPr b="1" i="0" sz="37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b="0" i="0" sz="1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>
    <mc:Choice Requires="p14">
      <p:transition spd="slow" p14:dur="23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eeexplore.ieee.org/xpl/conhome/9776593/proceed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/>
          <p:nvPr/>
        </p:nvSpPr>
        <p:spPr>
          <a:xfrm>
            <a:off x="1623875" y="471425"/>
            <a:ext cx="8368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UE20CS302 – Machine Intelligence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 Project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1828800" y="3733800"/>
            <a:ext cx="94380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Guide : Preethi P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Team  with SRNs :  Ghanashyam Mahesh Bhat    PES1UG20CS153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				 Jeevan R 						PES1UG20CS179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				 Dhanvin S						PES1UG20CS125</a:t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1974275" y="2600125"/>
            <a:ext cx="7667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400"/>
              <a:t>CALORIE BURNT PREDICTOR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used 4 models for our analysis 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ensemble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got the least error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Hence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ensemble mode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the most feasible model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4405140" y="1156055"/>
            <a:ext cx="102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http://www.ijaresm.com/uploaded_files/document_file/Rachit_Kum ar_Singh822z.pdf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https://iarjset.com/wp-content/uploads/2022/07/IARJSET.2022.961 125.pdf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4405140" y="1156055"/>
            <a:ext cx="102927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Refrences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/>
          <p:nvPr/>
        </p:nvSpPr>
        <p:spPr>
          <a:xfrm>
            <a:off x="4371485" y="3352800"/>
            <a:ext cx="25065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42025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Home-workouts have become a trend in recent days of pandemic and people are trying to maintain a good physique by doing workouts without going to gym or hiring a personal trainer.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Even though there are workout apps which provides set of exercises, they don’t allow the design of personalized workout routine.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There is a need of tool to predict the amount of calorie burn to fine tune the workout plan. 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442025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The project can widely be used by anyone as it does not target any specific age group or class of people.</a:t>
            </a:r>
            <a:endParaRPr b="0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Anyone interested in designing their own workout routine can use this technology to plan a good workout plan.</a:t>
            </a:r>
            <a:endParaRPr b="0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Once the project is widely in use, it becomes a necessary part of the people’s routine.</a:t>
            </a:r>
            <a:endParaRPr b="0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4. Since the number of attributes in data is very less, there is a high chance of accurate prediction even with smaller dataset for training the model.</a:t>
            </a:r>
            <a:endParaRPr b="0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4191000" y="1143002"/>
            <a:ext cx="647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34289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Application  and Uses</a:t>
            </a:r>
            <a:endParaRPr b="0" i="0" sz="17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5"/>
          <p:cNvGraphicFramePr/>
          <p:nvPr/>
        </p:nvGraphicFramePr>
        <p:xfrm>
          <a:off x="1695116" y="2687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{2E400C1D-A891-49F6-9570-68FF78496F1B}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Calories Burnt Prediction Using Machine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December 2021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International Journal of All Research Education and Scientific Methods (IJARESM)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It is platform free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.Xgboost has a high speed of processing..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the flexibility of the proposed approach cannot  be increased without variants 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Calorie Burn Prediction Analysis Using XGBoost Regressor and Linear Regression Algorithms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Proceedings of the National Conference on Emerging Computer Applications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Xgboost uses parallelization, and uses the maximum available computational power of the system.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linear regression gives more mean absolute error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1650566" y="23086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{2E400C1D-A891-49F6-9570-68FF78496F1B}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Calorie Burn Prediction using Machine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June 2022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International Advanced Research Journal in Science, Engineering and Technology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 conclusion XGBOOST has more accurate results than linear regression model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 conclusion even linear regression can be used to predict the relationship between independent and dependent variables but XG BOOST gives a lesser error compared to linear regression and hence more efficient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7"/>
          <p:cNvGraphicFramePr/>
          <p:nvPr/>
        </p:nvGraphicFramePr>
        <p:xfrm>
          <a:off x="1695116" y="2687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{2E400C1D-A891-49F6-9570-68FF78496F1B}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Title of the paper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Year of Publication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Journal/Conference 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Advantages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Limitations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SURVEY ON APPLICATIONS FOR PREDICTING CALORIES AND NUTRITIONAL VALUES FROM FOOD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April 2020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International Journal of Scientific &amp; Engineering Research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This technique will increase the effectiveness of food identification.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Cannot make personalized classifiers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.Burned Calories Prediction using Supervised Machine Learning: Regression Algorithm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march 2022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sng" cap="none" strike="noStrike">
                          <a:solidFill>
                            <a:srgbClr val="006699"/>
                          </a:solidFill>
                          <a:highlight>
                            <a:srgbClr val="FFFFFF"/>
                          </a:highlight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2022 Second International Conference on Power, Control and Computing Technologies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 This shows that Random Forest Regression is the best model for this study because of its capability to discover complex behaviors in the data being understudy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 limitations mentioned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e979d7ae4_0_23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literature survey</a:t>
            </a:r>
            <a:endParaRPr/>
          </a:p>
        </p:txBody>
      </p:sp>
      <p:graphicFrame>
        <p:nvGraphicFramePr>
          <p:cNvPr id="213" name="Google Shape;213;g1ae979d7ae4_0_23"/>
          <p:cNvGraphicFramePr/>
          <p:nvPr/>
        </p:nvGraphicFramePr>
        <p:xfrm>
          <a:off x="9525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{B8B31A37-8204-4294-BFBD-57F0E61151EF}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PREDICTION OF USER’S CALORIE ROUTINE USING CONVOLUTIONAL NEURAL NETWORK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2020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International Journal of Engineering Applied Sciences and Technology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The feature-based approach is highly appreciable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CNNs have high computational time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Feature Selection Intent Machine Learning based Conjecturing Workout Burnt Calories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Experimental results shows that the Decision Tree and Gradient Boosting regressors tends to retain 99% before and after feature scaling for the Anova test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too high variance and bias was seen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e979d7ae4_0_35"/>
          <p:cNvSpPr txBox="1"/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literature survey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g1ae979d7ae4_0_35"/>
          <p:cNvGraphicFramePr/>
          <p:nvPr/>
        </p:nvGraphicFramePr>
        <p:xfrm>
          <a:off x="952500" y="30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{B8B31A37-8204-4294-BFBD-57F0E61151EF}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Multi-Task Learning for Calorie Prediction on a Novel Large-Scale Recipe Dataset Enriched with Nutritional Information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Institute for Anthropomatics and Robotics, Karlsruhe Institute of Technology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Our experiments demonstrate clear benefits of multi-task learning for calorie estimation, surpassing the single-task calorie regression by 9.9%.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The Calorie Burning Calculation System in Jogging Using a Thresholding-Based Accelerometer Sensor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Bro Look at whatsapp messages first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easier for athletes to get their calorie burning information while jogging.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1066925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Gathering the dataset for training the dataset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Cleaning and analysing the data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Training multiple types of regression models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4. Using Ensemble model (preferably RG boost) to predict the number 5. 5. calorie that is going to be burnt during the workout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4405140" y="1156055"/>
            <a:ext cx="102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91" lvl="0" marL="400049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Proposed Approach</a:t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